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1" r:id="rId5"/>
    <p:sldId id="270" r:id="rId6"/>
    <p:sldId id="278" r:id="rId7"/>
    <p:sldId id="279" r:id="rId8"/>
    <p:sldId id="276" r:id="rId9"/>
    <p:sldId id="281" r:id="rId10"/>
    <p:sldId id="282" r:id="rId11"/>
    <p:sldId id="283" r:id="rId12"/>
    <p:sldId id="287" r:id="rId13"/>
    <p:sldId id="286" r:id="rId14"/>
    <p:sldId id="285" r:id="rId15"/>
    <p:sldId id="284" r:id="rId16"/>
    <p:sldId id="289" r:id="rId17"/>
    <p:sldId id="290" r:id="rId18"/>
    <p:sldId id="288" r:id="rId19"/>
    <p:sldId id="280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E4B10"/>
    <a:srgbClr val="DD4D0D"/>
    <a:srgbClr val="E74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50" autoAdjust="0"/>
    <p:restoredTop sz="94624" autoAdjust="0"/>
  </p:normalViewPr>
  <p:slideViewPr>
    <p:cSldViewPr showGuides="1">
      <p:cViewPr>
        <p:scale>
          <a:sx n="90" d="100"/>
          <a:sy n="90" d="100"/>
        </p:scale>
        <p:origin x="-804" y="-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EB8FF4-6B9F-4E3A-B9B0-BD4AC286AE71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45D102-986B-46C4-AFED-6CCEC49CD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9"/>
            <a:ext cx="1584177" cy="63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298" y="123478"/>
            <a:ext cx="1988087" cy="6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7574"/>
            <a:ext cx="1433055" cy="94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2870630"/>
            <a:ext cx="2080142" cy="220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 rot="21292475">
            <a:off x="6829877" y="261384"/>
            <a:ext cx="2469649" cy="2532526"/>
            <a:chOff x="0" y="0"/>
            <a:chExt cx="2775797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 dirty="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5797" cy="2582503"/>
              <a:chOff x="-197592" y="280435"/>
              <a:chExt cx="2775797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7557" y="1827532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890517" y="53145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1547664" y="987574"/>
            <a:ext cx="564720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ТРЕК ХАКАТОНА :</a:t>
            </a:r>
          </a:p>
          <a:p>
            <a:pPr algn="ctr"/>
            <a:r>
              <a:rPr lang="ru-RU" sz="2000" dirty="0" smtClean="0">
                <a:solidFill>
                  <a:srgbClr val="E74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«Дополнительное образование </a:t>
            </a:r>
            <a:endParaRPr lang="ru-RU" sz="2000" dirty="0">
              <a:solidFill>
                <a:srgbClr val="E747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solidFill>
                  <a:srgbClr val="E74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степень свободы ребёнка для выбора собственного содержания образования»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2283718"/>
            <a:ext cx="61926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66"/>
                </a:solidFill>
                <a:latin typeface="Arial Black" pitchFamily="34" charset="0"/>
              </a:rPr>
              <a:t>Социальный проект:</a:t>
            </a:r>
          </a:p>
          <a:p>
            <a:r>
              <a:rPr lang="ru-RU" sz="3200" dirty="0" smtClean="0">
                <a:solidFill>
                  <a:srgbClr val="000066"/>
                </a:solidFill>
                <a:latin typeface="Arial Black" pitchFamily="34" charset="0"/>
              </a:rPr>
              <a:t>         </a:t>
            </a:r>
            <a:r>
              <a:rPr lang="ru-RU" sz="3200" dirty="0" err="1" smtClean="0">
                <a:solidFill>
                  <a:srgbClr val="000066"/>
                </a:solidFill>
                <a:latin typeface="Arial Black" pitchFamily="34" charset="0"/>
              </a:rPr>
              <a:t>Выбор-</a:t>
            </a:r>
            <a:r>
              <a:rPr lang="ru-RU" sz="3200" i="1" dirty="0" err="1" smtClean="0">
                <a:solidFill>
                  <a:srgbClr val="000066"/>
                </a:solidFill>
                <a:latin typeface="Arial Black" pitchFamily="34" charset="0"/>
              </a:rPr>
              <a:t>КА</a:t>
            </a:r>
            <a:endParaRPr lang="ru-RU" sz="3200" i="1" dirty="0" smtClean="0">
              <a:solidFill>
                <a:srgbClr val="000066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                                     </a:t>
            </a:r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КОЛЛАБОРАЦИЯ</a:t>
            </a:r>
          </a:p>
          <a:p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                                      АЛЬТЕРНАТИВ</a:t>
            </a:r>
            <a:endParaRPr lang="ru-RU" i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415592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E74707"/>
                </a:solidFill>
                <a:latin typeface="Arial Black" pitchFamily="34" charset="0"/>
              </a:rPr>
              <a:t>Разработчики: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Команда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«ТОП – ДОП 42»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МАОУ «Гимназии №42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» г. Кемерово</a:t>
            </a:r>
          </a:p>
        </p:txBody>
      </p:sp>
    </p:spTree>
    <p:extLst>
      <p:ext uri="{BB962C8B-B14F-4D97-AF65-F5344CB8AC3E}">
        <p14:creationId xmlns:p14="http://schemas.microsoft.com/office/powerpoint/2010/main" val="146899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369"/>
            <a:ext cx="1623966" cy="6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606" y="266082"/>
            <a:ext cx="1659008" cy="10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732240" y="-92546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693491" y="1496649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ДОРОЖНАЯ КАРТА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030218"/>
            <a:ext cx="4500546" cy="131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E74707"/>
                </a:solidFill>
                <a:latin typeface="Arial Black" pitchFamily="34" charset="0"/>
              </a:rPr>
              <a:t>3 этапа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Организационно-нормативный</a:t>
            </a:r>
            <a:endParaRPr lang="ru-RU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Реализация задач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Аналитический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06606" y="2340440"/>
            <a:ext cx="49194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Создать </a:t>
            </a:r>
            <a:r>
              <a:rPr lang="ru-RU" sz="1600" dirty="0"/>
              <a:t>рабочую  группу разработчиков проекта из числа педагогов дополнительного образования МАОУ «Гимназия №42»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0066"/>
                </a:solidFill>
              </a:rPr>
              <a:t>Разработка локальных актов, регламентирующих  разработку и реализацию проекта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Разработать </a:t>
            </a:r>
            <a:r>
              <a:rPr lang="ru-RU" sz="1600" dirty="0" err="1"/>
              <a:t>инфографику</a:t>
            </a:r>
            <a:r>
              <a:rPr lang="ru-RU" sz="1600" dirty="0"/>
              <a:t> проекта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0066"/>
                </a:solidFill>
              </a:rPr>
              <a:t>Модернизировать информационные буклеты ПДО МАОУ «Гимназия № 42»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Организовать информационное сопровождение реализации проекта</a:t>
            </a: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03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369"/>
            <a:ext cx="1623966" cy="6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040" y="3597749"/>
            <a:ext cx="1659008" cy="10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534664" y="1538977"/>
            <a:ext cx="53366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ДОРОЖНАЯ КАРТА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52853" y="2301344"/>
            <a:ext cx="557226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0066"/>
                </a:solidFill>
              </a:rPr>
              <a:t>Разработка  и реализация программ </a:t>
            </a:r>
            <a:r>
              <a:rPr lang="ru-RU" sz="1700" dirty="0">
                <a:solidFill>
                  <a:srgbClr val="000066"/>
                </a:solidFill>
              </a:rPr>
              <a:t>краткосрочных курсов по ознакомлению с видами </a:t>
            </a:r>
            <a:r>
              <a:rPr lang="ru-RU" sz="1700" dirty="0" smtClean="0">
                <a:solidFill>
                  <a:srgbClr val="000066"/>
                </a:solidFill>
              </a:rPr>
              <a:t>деятельности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700" dirty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/>
              <a:t>Разработка и проведение деловой </a:t>
            </a:r>
            <a:r>
              <a:rPr lang="ru-RU" sz="1700" dirty="0"/>
              <a:t>игры «</a:t>
            </a:r>
            <a:r>
              <a:rPr lang="ru-RU" sz="1700" dirty="0" smtClean="0"/>
              <a:t>Резюме»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700" dirty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0066"/>
                </a:solidFill>
              </a:rPr>
              <a:t>Оборудование </a:t>
            </a:r>
            <a:r>
              <a:rPr lang="ru-RU" sz="1700" dirty="0">
                <a:solidFill>
                  <a:srgbClr val="000066"/>
                </a:solidFill>
              </a:rPr>
              <a:t>мобильного делового пространства «Ковёр» для разных направленностей дополнительного образования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700" dirty="0" smtClean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/>
              <a:t>Приобретение </a:t>
            </a:r>
            <a:r>
              <a:rPr lang="ru-RU" sz="1700" dirty="0"/>
              <a:t>и установка интерактивного пакета диагностического инструментария для определения склонностей детей к различным видам деятельности</a:t>
            </a:r>
            <a:endParaRPr lang="ru-RU" sz="17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5060" y="942227"/>
            <a:ext cx="4500546" cy="135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E74707"/>
                </a:solidFill>
                <a:latin typeface="Arial Black" pitchFamily="34" charset="0"/>
              </a:rPr>
              <a:t>3 этапа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Организационно-нормативный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Реализация задач</a:t>
            </a:r>
            <a:r>
              <a:rPr lang="ru-RU" sz="2000" u="sng" dirty="0" smtClean="0">
                <a:latin typeface="Arial Black" pitchFamily="34" charset="0"/>
                <a:cs typeface="Arial" pitchFamily="34" charset="0"/>
              </a:rPr>
              <a:t> </a:t>
            </a:r>
            <a:endParaRPr lang="ru-RU" u="sng" dirty="0" smtClean="0">
              <a:latin typeface="Arial Black" pitchFamily="34" charset="0"/>
              <a:cs typeface="Arial" pitchFamily="34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Аналитический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7449" y="538119"/>
            <a:ext cx="33965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ЗАДАЧА: </a:t>
            </a:r>
          </a:p>
          <a:p>
            <a:pPr algn="r"/>
            <a:r>
              <a:rPr lang="ru-RU" sz="1600" b="1" dirty="0" smtClean="0">
                <a:solidFill>
                  <a:srgbClr val="E74707"/>
                </a:solidFill>
                <a:latin typeface="Arial" pitchFamily="34" charset="0"/>
                <a:cs typeface="Arial" pitchFamily="34" charset="0"/>
              </a:rPr>
              <a:t>обеспечить </a:t>
            </a:r>
            <a:r>
              <a:rPr lang="ru-RU" sz="1600" b="1" dirty="0">
                <a:solidFill>
                  <a:srgbClr val="E74707"/>
                </a:solidFill>
                <a:latin typeface="Arial" pitchFamily="34" charset="0"/>
                <a:cs typeface="Arial" pitchFamily="34" charset="0"/>
              </a:rPr>
              <a:t>свободу самоопределения ребёнком при выборе направления деятельности в системе дополнительного образования</a:t>
            </a:r>
            <a:endParaRPr lang="ru-RU" sz="1600" dirty="0">
              <a:solidFill>
                <a:srgbClr val="E7470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04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369"/>
            <a:ext cx="1623966" cy="6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040" y="3597749"/>
            <a:ext cx="1659008" cy="10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534664" y="1538977"/>
            <a:ext cx="53366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ДОРОЖНАЯ КАРТА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923927" y="2656500"/>
            <a:ext cx="513962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Разработка концепции проведения стратегической сессии «Пойми меня» для родителей обучающихся, испытывающих затруднения при выборе вида деятельности  дополнительного образования </a:t>
            </a:r>
            <a:endParaRPr lang="ru-RU" dirty="0" smtClean="0"/>
          </a:p>
          <a:p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0066"/>
                </a:solidFill>
              </a:rPr>
              <a:t>Проведение стратегической сессии (деловая игра + индивидуальные консультации)</a:t>
            </a:r>
            <a:endParaRPr lang="ru-RU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5060" y="942227"/>
            <a:ext cx="4500546" cy="135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E74707"/>
                </a:solidFill>
                <a:latin typeface="Arial Black" pitchFamily="34" charset="0"/>
              </a:rPr>
              <a:t>3 этапа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Организационно-нормативный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Реализация задач</a:t>
            </a:r>
            <a:r>
              <a:rPr lang="ru-RU" sz="2000" u="sng" dirty="0" smtClean="0">
                <a:latin typeface="Arial Black" pitchFamily="34" charset="0"/>
                <a:cs typeface="Arial" pitchFamily="34" charset="0"/>
              </a:rPr>
              <a:t> </a:t>
            </a:r>
            <a:endParaRPr lang="ru-RU" u="sng" dirty="0" smtClean="0">
              <a:latin typeface="Arial Black" pitchFamily="34" charset="0"/>
              <a:cs typeface="Arial" pitchFamily="34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Аналитический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7447" y="483518"/>
            <a:ext cx="339655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ЗАДАЧА: </a:t>
            </a:r>
          </a:p>
          <a:p>
            <a:pPr algn="r"/>
            <a:r>
              <a:rPr lang="ru-RU" sz="1400" b="1" dirty="0">
                <a:solidFill>
                  <a:srgbClr val="DD4D0D"/>
                </a:solidFill>
              </a:rPr>
              <a:t>организовать </a:t>
            </a:r>
            <a:endParaRPr lang="ru-RU" sz="1400" b="1" dirty="0" smtClean="0">
              <a:solidFill>
                <a:srgbClr val="DD4D0D"/>
              </a:solidFill>
            </a:endParaRPr>
          </a:p>
          <a:p>
            <a:pPr algn="r"/>
            <a:r>
              <a:rPr lang="ru-RU" sz="1400" b="1" dirty="0" smtClean="0">
                <a:solidFill>
                  <a:srgbClr val="DD4D0D"/>
                </a:solidFill>
              </a:rPr>
              <a:t>психолого-педагогическое </a:t>
            </a:r>
            <a:r>
              <a:rPr lang="ru-RU" sz="1400" b="1" dirty="0">
                <a:solidFill>
                  <a:srgbClr val="DD4D0D"/>
                </a:solidFill>
              </a:rPr>
              <a:t>сопровождение родителей обучающихся при выборе родителями направлений деятельности в системе дополнительного образования</a:t>
            </a:r>
            <a:endParaRPr lang="ru-RU" sz="1400" dirty="0">
              <a:solidFill>
                <a:srgbClr val="DD4D0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5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369"/>
            <a:ext cx="1623966" cy="6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040" y="3597749"/>
            <a:ext cx="1659008" cy="10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534664" y="1538977"/>
            <a:ext cx="53366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ДОРОЖНАЯ КАРТА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07903" y="2547565"/>
            <a:ext cx="547147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Организация и проведение диагностики профессиональных дефицитов педагогов дополнительного </a:t>
            </a:r>
            <a:r>
              <a:rPr lang="ru-RU" sz="1600" dirty="0" smtClean="0"/>
              <a:t>образования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500" dirty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66"/>
                </a:solidFill>
              </a:rPr>
              <a:t>Разработка </a:t>
            </a:r>
            <a:r>
              <a:rPr lang="ru-RU" sz="1600" dirty="0">
                <a:solidFill>
                  <a:srgbClr val="000066"/>
                </a:solidFill>
              </a:rPr>
              <a:t>программы стажерской площадки (на основе выделенных профессиональных дефицитов) для педагогов дополнительного </a:t>
            </a:r>
            <a:r>
              <a:rPr lang="ru-RU" sz="1600" dirty="0" smtClean="0">
                <a:solidFill>
                  <a:srgbClr val="000066"/>
                </a:solidFill>
              </a:rPr>
              <a:t>образования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600" dirty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Реализация </a:t>
            </a:r>
            <a:r>
              <a:rPr lang="ru-RU" sz="1600" dirty="0"/>
              <a:t>программы стажерской площадки для педагогов дополнительного образования (совместно с МБОУ ДПО «НМЦ» г. Кемерово»)</a:t>
            </a:r>
            <a:endParaRPr lang="ru-RU" sz="17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5060" y="942227"/>
            <a:ext cx="4500546" cy="135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E74707"/>
                </a:solidFill>
                <a:latin typeface="Arial Black" pitchFamily="34" charset="0"/>
              </a:rPr>
              <a:t>3 этапа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Организационно-нормативный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Реализация задач</a:t>
            </a:r>
            <a:r>
              <a:rPr lang="ru-RU" sz="2000" u="sng" dirty="0" smtClean="0">
                <a:latin typeface="Arial Black" pitchFamily="34" charset="0"/>
                <a:cs typeface="Arial" pitchFamily="34" charset="0"/>
              </a:rPr>
              <a:t> 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Аналитический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7447" y="594852"/>
            <a:ext cx="33965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ЗАДАЧА: </a:t>
            </a:r>
          </a:p>
          <a:p>
            <a:pPr algn="r"/>
            <a:r>
              <a:rPr lang="ru-RU" sz="1600" b="1" dirty="0">
                <a:solidFill>
                  <a:srgbClr val="DE4B10"/>
                </a:solidFill>
              </a:rPr>
              <a:t>развить профессиональные компетенции педагогов дополнительного образования необходимые для реализации индивидуальных образовательных маршрутов</a:t>
            </a:r>
            <a:endParaRPr lang="ru-RU" sz="1600" dirty="0">
              <a:solidFill>
                <a:srgbClr val="DE4B1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58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369"/>
            <a:ext cx="1623966" cy="6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606" y="266082"/>
            <a:ext cx="1659008" cy="10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732240" y="-92546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693491" y="1496649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ДОРОЖНАЯ КАРТА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1" y="2575301"/>
            <a:ext cx="3370730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Определение результативности </a:t>
            </a:r>
            <a:r>
              <a:rPr lang="ru-RU" dirty="0" smtClean="0"/>
              <a:t>проекта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0066"/>
                </a:solidFill>
              </a:rPr>
              <a:t>Создание плана </a:t>
            </a:r>
            <a:r>
              <a:rPr lang="ru-RU" dirty="0">
                <a:solidFill>
                  <a:srgbClr val="000066"/>
                </a:solidFill>
              </a:rPr>
              <a:t>перспективного развития проекта </a:t>
            </a:r>
            <a:endParaRPr lang="ru-RU" dirty="0" smtClean="0">
              <a:solidFill>
                <a:srgbClr val="00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Формирование полного пакета </a:t>
            </a:r>
            <a:r>
              <a:rPr lang="ru-RU" dirty="0"/>
              <a:t>документов проекта </a:t>
            </a:r>
            <a:endParaRPr lang="ru-RU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9512" y="1030218"/>
            <a:ext cx="4500546" cy="131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E74707"/>
                </a:solidFill>
                <a:latin typeface="Arial Black" pitchFamily="34" charset="0"/>
              </a:rPr>
              <a:t>3 этапа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Организационно-нормативный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Реализация задач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Аналитический</a:t>
            </a:r>
            <a:endParaRPr lang="ru-RU" u="sng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11705" y="2931790"/>
            <a:ext cx="1402393" cy="1389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903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703162" y="1496650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БЮДЖЕТ ПРОЕКТА: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5218">
            <a:off x="2083094" y="3180912"/>
            <a:ext cx="340519" cy="46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144" y="1155514"/>
            <a:ext cx="3744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«ОПЛАТА ТРУДА»</a:t>
            </a:r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421 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720,00</a:t>
            </a:r>
          </a:p>
          <a:p>
            <a:pPr lvl="0"/>
            <a:r>
              <a:rPr lang="ru-RU" b="1" dirty="0" smtClean="0"/>
              <a:t>из </a:t>
            </a:r>
            <a:r>
              <a:rPr lang="ru-RU" b="1" dirty="0"/>
              <a:t>них 140 000,00 на уплату налогов</a:t>
            </a:r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12215" y="1884287"/>
            <a:ext cx="3803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«Выплаты физическим  лицам»</a:t>
            </a:r>
          </a:p>
          <a:p>
            <a:pPr lvl="0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7 200, 00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Стоимость 8-16 часовых курсов повышения квалификации в МБОУ ДПО «НМЦ» г. Кемерово за 1 педагога</a:t>
            </a:r>
            <a:endParaRPr lang="ru-RU" sz="14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76388" y="3927717"/>
            <a:ext cx="4286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«Командировочные расходы»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pPr lvl="0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00,00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7423062" y="460666"/>
            <a:ext cx="1402393" cy="1389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15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632919" y="1533909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БЮДЖЕТ ПРОЕКТА: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5218">
            <a:off x="2083094" y="3180912"/>
            <a:ext cx="340519" cy="46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160" y="1306887"/>
            <a:ext cx="3456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«ОФИСНЫЕ РАСХОДЫ»</a:t>
            </a:r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48 400,00</a:t>
            </a:r>
          </a:p>
          <a:p>
            <a:pPr lvl="0"/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Софинансирование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5066" y="1964796"/>
            <a:ext cx="38033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«Разработка сайтов»</a:t>
            </a:r>
          </a:p>
          <a:p>
            <a:pPr lvl="0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00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00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6819516" y="-3841"/>
            <a:ext cx="2327175" cy="2295525"/>
            <a:chOff x="0" y="0"/>
            <a:chExt cx="2777530" cy="2895260"/>
          </a:xfrm>
        </p:grpSpPr>
        <p:sp>
          <p:nvSpPr>
            <p:cNvPr id="1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1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9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2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3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3407681" y="3003798"/>
            <a:ext cx="56643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«ИЗДАТЕЛЬСКИЕ РАСХОДЫ»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/>
              <a:t>Печать (издательство) полиграфической информационной </a:t>
            </a:r>
            <a:r>
              <a:rPr lang="ru-RU" sz="2000" dirty="0" smtClean="0"/>
              <a:t>продукции –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110 000,00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err="1"/>
              <a:t>Брендирование</a:t>
            </a:r>
            <a:r>
              <a:rPr lang="ru-RU" sz="2000" dirty="0"/>
              <a:t> мобильного делового </a:t>
            </a:r>
            <a:r>
              <a:rPr lang="ru-RU" sz="2000" dirty="0" smtClean="0"/>
              <a:t>пространства –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42 000,00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77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601471">
            <a:off x="1572323" y="1514250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БЮДЖЕТ ПРОЕКТА: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5218">
            <a:off x="2083094" y="3180912"/>
            <a:ext cx="340519" cy="46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6862041" y="-67484"/>
            <a:ext cx="2284650" cy="2129839"/>
            <a:chOff x="-17390" y="-93599"/>
            <a:chExt cx="2794920" cy="3132338"/>
          </a:xfrm>
        </p:grpSpPr>
        <p:sp>
          <p:nvSpPr>
            <p:cNvPr id="13" name="TextBox 10"/>
            <p:cNvSpPr txBox="1"/>
            <p:nvPr/>
          </p:nvSpPr>
          <p:spPr>
            <a:xfrm rot="20006950">
              <a:off x="894575" y="1578874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 dirty="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-17390" y="-93599"/>
              <a:ext cx="2794920" cy="2789756"/>
              <a:chOff x="-214982" y="186836"/>
              <a:chExt cx="2794920" cy="2789756"/>
            </a:xfrm>
          </p:grpSpPr>
          <p:sp>
            <p:nvSpPr>
              <p:cNvPr id="1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" name="TextBox 9"/>
              <p:cNvSpPr txBox="1"/>
              <p:nvPr/>
            </p:nvSpPr>
            <p:spPr>
              <a:xfrm>
                <a:off x="426709" y="1104079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7" name="TextBox 4"/>
              <p:cNvSpPr txBox="1"/>
              <p:nvPr/>
            </p:nvSpPr>
            <p:spPr>
              <a:xfrm rot="19873628">
                <a:off x="-154436" y="1455544"/>
                <a:ext cx="929551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9" name="TextBox 4"/>
              <p:cNvSpPr txBox="1"/>
              <p:nvPr/>
            </p:nvSpPr>
            <p:spPr>
              <a:xfrm rot="19873628">
                <a:off x="-214982" y="186836"/>
                <a:ext cx="1050643" cy="147209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2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3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664407" y="1026730"/>
            <a:ext cx="34363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solidFill>
                  <a:srgbClr val="FF0000"/>
                </a:solidFill>
                <a:latin typeface="Arial Black" pitchFamily="34" charset="0"/>
              </a:rPr>
              <a:t>Статья расходов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«РАСХОДЫ НА ПРОВЕДЕНИЕ МЕРОПРИЯТИЙ»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pPr lvl="0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1 548 388,00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3693" y="2204097"/>
            <a:ext cx="49902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/>
              <a:t>Интерактивный пакет диагностических </a:t>
            </a:r>
            <a:r>
              <a:rPr lang="ru-RU" sz="2000" b="1" dirty="0" smtClean="0"/>
              <a:t>программ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– 70 000,00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FF0000"/>
                </a:solidFill>
              </a:rPr>
              <a:t>Расходный </a:t>
            </a:r>
            <a:r>
              <a:rPr lang="ru-RU" sz="2000" b="1" dirty="0" smtClean="0">
                <a:solidFill>
                  <a:srgbClr val="FF0000"/>
                </a:solidFill>
              </a:rPr>
              <a:t>материал  (</a:t>
            </a:r>
            <a:r>
              <a:rPr lang="ru-RU" sz="2000" b="1" dirty="0" err="1" smtClean="0">
                <a:solidFill>
                  <a:srgbClr val="FF0000"/>
                </a:solidFill>
              </a:rPr>
              <a:t>софинансирование</a:t>
            </a:r>
            <a:r>
              <a:rPr lang="ru-RU" sz="2000" b="1" dirty="0" smtClean="0">
                <a:solidFill>
                  <a:srgbClr val="FF0000"/>
                </a:solidFill>
              </a:rPr>
              <a:t>) - 32 000,00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/>
              <a:t>Закупка </a:t>
            </a:r>
            <a:r>
              <a:rPr lang="ru-RU" sz="2000" b="1" dirty="0"/>
              <a:t>непроизведенных активов, нематериальных активов, </a:t>
            </a:r>
            <a:r>
              <a:rPr lang="ru-RU" sz="2000" b="1" dirty="0" smtClean="0"/>
              <a:t> материальных </a:t>
            </a:r>
            <a:r>
              <a:rPr lang="ru-RU" sz="2000" b="1" dirty="0"/>
              <a:t>запасов </a:t>
            </a:r>
            <a:r>
              <a:rPr lang="ru-RU" sz="2000" b="1" dirty="0" smtClean="0"/>
              <a:t>и </a:t>
            </a:r>
            <a:r>
              <a:rPr lang="ru-RU" sz="2000" b="1" dirty="0"/>
              <a:t>основных </a:t>
            </a:r>
            <a:r>
              <a:rPr lang="ru-RU" sz="2000" b="1" dirty="0" smtClean="0"/>
              <a:t>средств -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446 388,00</a:t>
            </a:r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62508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9"/>
            <a:ext cx="1584177" cy="63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804248" y="-20540"/>
            <a:ext cx="2399183" cy="2460519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2287698" y="1041445"/>
            <a:ext cx="57611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РИСКИ </a:t>
            </a:r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ПРОЕКТА: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8205" y="1105978"/>
            <a:ext cx="3744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ВНЕШНИЕ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Повышение </a:t>
            </a:r>
            <a:r>
              <a:rPr lang="ru-RU" dirty="0"/>
              <a:t>стоимости оборудования, необходимого для  реализации проекта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андемия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Стихийные бедствия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Чрезвычайные ситуации</a:t>
            </a:r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/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52213" y="2367862"/>
            <a:ext cx="51037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ВНУТРЕННИЕ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Отсутствие </a:t>
            </a:r>
            <a:r>
              <a:rPr lang="ru-RU" dirty="0"/>
              <a:t>работников (увольнение, длительный больничный, декретный отпуск)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Низкая мотивация исполнителей проекта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Малое количество детей, поступающих в подразделение дополнительного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образования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Малое количество родителей, участвующих в проекте 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771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9"/>
            <a:ext cx="1584177" cy="63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298" y="123478"/>
            <a:ext cx="1988087" cy="6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24019"/>
            <a:ext cx="2448272" cy="161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91830"/>
            <a:ext cx="1682017" cy="1779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21"/>
          <p:cNvGrpSpPr/>
          <p:nvPr/>
        </p:nvGrpSpPr>
        <p:grpSpPr>
          <a:xfrm rot="21292475">
            <a:off x="6829877" y="261384"/>
            <a:ext cx="2469649" cy="2532526"/>
            <a:chOff x="0" y="0"/>
            <a:chExt cx="2775797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 dirty="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3" name="Группа 23"/>
            <p:cNvGrpSpPr/>
            <p:nvPr/>
          </p:nvGrpSpPr>
          <p:grpSpPr>
            <a:xfrm>
              <a:off x="0" y="0"/>
              <a:ext cx="2775797" cy="2582503"/>
              <a:chOff x="-197592" y="280435"/>
              <a:chExt cx="2775797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7557" y="1827532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890517" y="53145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2951312" y="2931790"/>
            <a:ext cx="61926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66"/>
                </a:solidFill>
                <a:latin typeface="Arial Black" pitchFamily="34" charset="0"/>
              </a:rPr>
              <a:t>Социальный проект:</a:t>
            </a:r>
          </a:p>
          <a:p>
            <a:r>
              <a:rPr lang="ru-RU" sz="3200" dirty="0" smtClean="0">
                <a:solidFill>
                  <a:srgbClr val="000066"/>
                </a:solidFill>
                <a:latin typeface="Arial Black" pitchFamily="34" charset="0"/>
              </a:rPr>
              <a:t>         </a:t>
            </a:r>
            <a:r>
              <a:rPr lang="ru-RU" sz="3200" dirty="0" err="1" smtClean="0">
                <a:solidFill>
                  <a:srgbClr val="000066"/>
                </a:solidFill>
                <a:latin typeface="Arial Black" pitchFamily="34" charset="0"/>
              </a:rPr>
              <a:t>Выбор-</a:t>
            </a:r>
            <a:r>
              <a:rPr lang="ru-RU" sz="3200" i="1" dirty="0" err="1" smtClean="0">
                <a:solidFill>
                  <a:srgbClr val="000066"/>
                </a:solidFill>
                <a:latin typeface="Arial Black" pitchFamily="34" charset="0"/>
              </a:rPr>
              <a:t>КА</a:t>
            </a:r>
            <a:endParaRPr lang="ru-RU" sz="3200" i="1" dirty="0" smtClean="0">
              <a:solidFill>
                <a:srgbClr val="000066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                                     </a:t>
            </a:r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КОЛЛАБОРАЦИЯ</a:t>
            </a:r>
          </a:p>
          <a:p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                                      АЛЬТЕРНАТИВ</a:t>
            </a:r>
            <a:endParaRPr lang="ru-RU" i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059582"/>
            <a:ext cx="4861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E74707"/>
                </a:solidFill>
                <a:latin typeface="Arial Black" pitchFamily="34" charset="0"/>
              </a:rPr>
              <a:t>Разработчики: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Команда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«ТОП – ДОП 42»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МАОУ «Гимназии №42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» г. Кемерово</a:t>
            </a:r>
          </a:p>
        </p:txBody>
      </p:sp>
    </p:spTree>
    <p:extLst>
      <p:ext uri="{BB962C8B-B14F-4D97-AF65-F5344CB8AC3E}">
        <p14:creationId xmlns:p14="http://schemas.microsoft.com/office/powerpoint/2010/main" val="146899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656185" cy="66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9542"/>
            <a:ext cx="2445685" cy="161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7854"/>
            <a:ext cx="1440160" cy="1523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 rot="21385696">
            <a:off x="6880734" y="342010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25927" y="530138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841390" y="1474745"/>
            <a:ext cx="5647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ИДЕЯ ПРОЕКТА</a:t>
            </a:r>
          </a:p>
          <a:p>
            <a:endParaRPr lang="ru-RU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85328">
            <a:off x="2335846" y="2759871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3478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652120" y="285978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НО!  ЧТО?  И  КАК?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355976" y="1995686"/>
            <a:ext cx="3017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ВЫБРАТЬ</a:t>
            </a:r>
            <a:endParaRPr lang="ru-RU" sz="54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71800" y="3219822"/>
            <a:ext cx="39536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E7470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Надо попробовать</a:t>
            </a:r>
            <a:endParaRPr lang="ru-RU" sz="3600" b="1" cap="none" spc="50" dirty="0">
              <a:ln w="11430"/>
              <a:solidFill>
                <a:srgbClr val="E74707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97877" y="3795886"/>
            <a:ext cx="2701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E7470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Решаю сам!</a:t>
            </a:r>
            <a:endParaRPr lang="ru-RU" sz="3600" b="1" cap="none" spc="50" dirty="0">
              <a:ln w="11430"/>
              <a:solidFill>
                <a:srgbClr val="E74707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90831" y="4371950"/>
            <a:ext cx="28159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E7470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 готовы?!</a:t>
            </a:r>
            <a:endParaRPr lang="ru-RU" sz="3600" b="1" cap="none" spc="50" dirty="0">
              <a:ln w="11430"/>
              <a:solidFill>
                <a:srgbClr val="E74707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673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04" y="123479"/>
            <a:ext cx="229286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847997" y="357658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56725" y="547359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824490" y="1479801"/>
            <a:ext cx="5647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ПРОБЛЕМА ПРОЕКТА: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635896" y="2643758"/>
            <a:ext cx="5256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Дети в возрасте от 7 до 15 лет,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поступающие в ПДО МАОУ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«Гимназия 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42»,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испытывают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затруднения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при самостоятельном  выборе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вида творческой деятельности </a:t>
            </a:r>
          </a:p>
          <a:p>
            <a:endParaRPr lang="ru-RU" sz="1000" i="1" dirty="0" smtClean="0"/>
          </a:p>
          <a:p>
            <a:r>
              <a:rPr lang="ru-RU" sz="1600" i="1" dirty="0" smtClean="0"/>
              <a:t>(не </a:t>
            </a:r>
            <a:r>
              <a:rPr lang="ru-RU" sz="1600" i="1" dirty="0"/>
              <a:t>знают что </a:t>
            </a:r>
            <a:r>
              <a:rPr lang="ru-RU" sz="1600" i="1" dirty="0" smtClean="0"/>
              <a:t>выбрать; за детей решают родители; педагоги </a:t>
            </a:r>
            <a:r>
              <a:rPr lang="ru-RU" sz="1600" i="1" dirty="0"/>
              <a:t>не </a:t>
            </a:r>
            <a:r>
              <a:rPr lang="ru-RU" sz="1600" i="1" dirty="0" smtClean="0"/>
              <a:t>готовы предоставить альтернативу)</a:t>
            </a:r>
            <a:endParaRPr lang="ru-RU" sz="1600" i="1" dirty="0"/>
          </a:p>
          <a:p>
            <a:endParaRPr lang="ru-RU" sz="20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11714">
            <a:off x="2066409" y="3065832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95536" y="987574"/>
            <a:ext cx="2952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Целевая аудитория:</a:t>
            </a:r>
          </a:p>
          <a:p>
            <a:pPr algn="just"/>
            <a:r>
              <a:rPr lang="ru-RU" sz="1200" dirty="0"/>
              <a:t>Дети в возрасте от 7 до 15 лет, поступающие в </a:t>
            </a:r>
            <a:r>
              <a:rPr lang="ru-RU" sz="1200" dirty="0" smtClean="0"/>
              <a:t>ПДО </a:t>
            </a:r>
            <a:r>
              <a:rPr lang="ru-RU" sz="1200" dirty="0"/>
              <a:t>МАОУ «Гимназия №42», которые испытывают затруднения при самостоятельном  выборе вида творческой деятельности</a:t>
            </a:r>
          </a:p>
          <a:p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5486"/>
            <a:ext cx="1512169" cy="69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06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815" y="282835"/>
            <a:ext cx="2230381" cy="147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861885" y="320650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41115" y="507347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932320" y="1418207"/>
            <a:ext cx="5647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ЦЕЛЬ ПРОЕКТА: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707904" y="2715766"/>
            <a:ext cx="48245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создание </a:t>
            </a:r>
            <a:r>
              <a:rPr lang="ru-RU" sz="2000" dirty="0" smtClean="0"/>
              <a:t>к 1 августа 2023 года педагогического </a:t>
            </a:r>
            <a:r>
              <a:rPr lang="ru-RU" sz="2000" dirty="0"/>
              <a:t>кластера, обеспечивающего </a:t>
            </a:r>
            <a:r>
              <a:rPr lang="ru-RU" sz="2000" dirty="0" smtClean="0"/>
              <a:t>отсутствие затруднений (свободу выбора) у 90% детей, осуществляющих выбор направлений деятельностей  в </a:t>
            </a:r>
            <a:r>
              <a:rPr lang="ru-RU" sz="2000" dirty="0"/>
              <a:t>системе </a:t>
            </a:r>
            <a:r>
              <a:rPr lang="ru-RU" sz="2000" dirty="0" smtClean="0"/>
              <a:t>ПДО МАОУ </a:t>
            </a:r>
            <a:r>
              <a:rPr lang="ru-RU" sz="2000" dirty="0"/>
              <a:t>«Гимназия №42» </a:t>
            </a:r>
            <a:endParaRPr lang="ru-RU" sz="2000" dirty="0" smtClean="0"/>
          </a:p>
          <a:p>
            <a:endParaRPr lang="ru-RU" sz="1400" dirty="0"/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11714">
            <a:off x="2097483" y="3116228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131590"/>
            <a:ext cx="29523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E74707"/>
                </a:solidFill>
                <a:latin typeface="Arial Black" pitchFamily="34" charset="0"/>
              </a:rPr>
              <a:t>Конкретно</a:t>
            </a:r>
          </a:p>
          <a:p>
            <a:r>
              <a:rPr lang="ru-RU" sz="1400" dirty="0" smtClean="0">
                <a:solidFill>
                  <a:srgbClr val="E74707"/>
                </a:solidFill>
                <a:latin typeface="Arial Black" pitchFamily="34" charset="0"/>
              </a:rPr>
              <a:t>Измеримо</a:t>
            </a:r>
          </a:p>
          <a:p>
            <a:r>
              <a:rPr lang="ru-RU" sz="1400" dirty="0" smtClean="0">
                <a:solidFill>
                  <a:srgbClr val="E74707"/>
                </a:solidFill>
                <a:latin typeface="Arial Black" pitchFamily="34" charset="0"/>
              </a:rPr>
              <a:t>Достижимо</a:t>
            </a:r>
          </a:p>
          <a:p>
            <a:r>
              <a:rPr lang="ru-RU" sz="1400" dirty="0" smtClean="0">
                <a:solidFill>
                  <a:srgbClr val="E74707"/>
                </a:solidFill>
                <a:latin typeface="Arial Black" pitchFamily="34" charset="0"/>
              </a:rPr>
              <a:t>Реалистично</a:t>
            </a:r>
          </a:p>
          <a:p>
            <a:r>
              <a:rPr lang="ru-RU" sz="1400" dirty="0" smtClean="0">
                <a:solidFill>
                  <a:srgbClr val="E74707"/>
                </a:solidFill>
                <a:latin typeface="Arial Black" pitchFamily="34" charset="0"/>
              </a:rPr>
              <a:t>Ограничено во времени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5486"/>
            <a:ext cx="1512169" cy="69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55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520"/>
            <a:ext cx="1714107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5486"/>
            <a:ext cx="2210145" cy="1457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 rot="21421812">
            <a:off x="6791775" y="134512"/>
            <a:ext cx="2290820" cy="2429844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1008489" y="526838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588991">
            <a:off x="2180190" y="1178927"/>
            <a:ext cx="5647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ЗАДАЧИ ПРОЕКТА: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563888" y="2581053"/>
            <a:ext cx="54356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/>
              <a:t>обеспечить свободу самоопределения ребёнком при выборе направления деятельности в системе </a:t>
            </a:r>
            <a:r>
              <a:rPr lang="ru-RU" sz="1600" dirty="0" smtClean="0"/>
              <a:t>ДПО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ru-RU" sz="10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/>
              <a:t>организовать психолого-педагогическое сопровождение родителей обучающихся при выборе </a:t>
            </a:r>
            <a:r>
              <a:rPr lang="ru-RU" sz="1600" dirty="0" smtClean="0"/>
              <a:t>детьми направлений </a:t>
            </a:r>
            <a:r>
              <a:rPr lang="ru-RU" sz="1600" dirty="0"/>
              <a:t>деятельности в системе дополнительного образования</a:t>
            </a:r>
            <a:r>
              <a:rPr lang="ru-RU" sz="1600" dirty="0" smtClean="0"/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ru-RU" sz="10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 smtClean="0"/>
              <a:t>развить </a:t>
            </a:r>
            <a:r>
              <a:rPr lang="ru-RU" sz="1600" dirty="0"/>
              <a:t>профессиональные компетенции педагогов </a:t>
            </a:r>
            <a:r>
              <a:rPr lang="ru-RU" sz="1600" dirty="0" smtClean="0"/>
              <a:t>ДО, необходимые </a:t>
            </a:r>
            <a:r>
              <a:rPr lang="ru-RU" sz="1600" dirty="0"/>
              <a:t>для реализации </a:t>
            </a:r>
            <a:r>
              <a:rPr lang="ru-RU" sz="1600" dirty="0" smtClean="0"/>
              <a:t>ИОМ обучающихся</a:t>
            </a:r>
            <a:endParaRPr lang="ru-RU" sz="1600" dirty="0"/>
          </a:p>
          <a:p>
            <a:endParaRPr lang="ru-RU" sz="24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11714">
            <a:off x="2176741" y="303190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95536" y="987574"/>
            <a:ext cx="29523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E74707"/>
                </a:solidFill>
                <a:latin typeface="Arial Black" pitchFamily="34" charset="0"/>
              </a:rPr>
              <a:t>ОГРАНИЧИТЕЛИ:</a:t>
            </a:r>
          </a:p>
          <a:p>
            <a:endParaRPr lang="ru-RU" sz="1000" dirty="0" smtClean="0">
              <a:solidFill>
                <a:srgbClr val="E74707"/>
              </a:solidFill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желания детей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авторитет родителей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о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кончание срока действия программ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5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395" y="319809"/>
            <a:ext cx="1920462" cy="126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1"/>
          <p:cNvGrpSpPr/>
          <p:nvPr/>
        </p:nvGrpSpPr>
        <p:grpSpPr>
          <a:xfrm rot="21383160">
            <a:off x="6954560" y="-21973"/>
            <a:ext cx="2394539" cy="2560041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5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27070" y="571622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2549603" y="1390429"/>
            <a:ext cx="44155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РЕЗУЛЬТАТЫ: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416" y="343584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51519" y="1072785"/>
            <a:ext cx="3231975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Количественные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125" y="269239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717" y="301781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408306" y="2197663"/>
            <a:ext cx="56687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74707"/>
                </a:solidFill>
                <a:latin typeface="Arial Black" pitchFamily="34" charset="0"/>
              </a:rPr>
              <a:t>90 %</a:t>
            </a:r>
            <a:r>
              <a:rPr lang="ru-RU" sz="2400" b="1" dirty="0" smtClean="0"/>
              <a:t> </a:t>
            </a:r>
          </a:p>
          <a:p>
            <a:pPr algn="ctr"/>
            <a:r>
              <a:rPr lang="ru-RU" dirty="0" smtClean="0"/>
              <a:t>обучающихся самостоятельно выбрали  </a:t>
            </a:r>
          </a:p>
          <a:p>
            <a:pPr algn="ctr"/>
            <a:r>
              <a:rPr lang="ru-RU" dirty="0" smtClean="0"/>
              <a:t>направление деятельности</a:t>
            </a:r>
          </a:p>
          <a:p>
            <a:r>
              <a:rPr lang="ru-RU" sz="2000" b="1" dirty="0" smtClean="0">
                <a:solidFill>
                  <a:srgbClr val="E74707"/>
                </a:solidFill>
                <a:latin typeface="Arial Black" pitchFamily="34" charset="0"/>
              </a:rPr>
              <a:t>16</a:t>
            </a:r>
            <a:r>
              <a:rPr lang="ru-RU" sz="1600" dirty="0" smtClean="0"/>
              <a:t> 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краткосрочных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курсов для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обучающихся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реализовано</a:t>
            </a: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E74707"/>
                </a:solidFill>
                <a:latin typeface="Arial Black" pitchFamily="34" charset="0"/>
              </a:rPr>
              <a:t>4</a:t>
            </a:r>
            <a:r>
              <a:rPr lang="ru-RU" sz="1600" b="1" dirty="0" smtClean="0">
                <a:solidFill>
                  <a:srgbClr val="E74707"/>
                </a:solidFill>
                <a:latin typeface="Arial Black" pitchFamily="34" charset="0"/>
              </a:rPr>
              <a:t>  </a:t>
            </a:r>
            <a:r>
              <a:rPr lang="ru-RU" sz="1600" b="1" dirty="0" smtClean="0"/>
              <a:t>   деловые </a:t>
            </a:r>
            <a:r>
              <a:rPr lang="ru-RU" sz="1600" b="1" dirty="0"/>
              <a:t>игры для </a:t>
            </a:r>
            <a:r>
              <a:rPr lang="ru-RU" sz="1600" b="1" dirty="0" smtClean="0"/>
              <a:t>родителей</a:t>
            </a:r>
            <a:r>
              <a:rPr lang="ru-RU" sz="1600" b="1" dirty="0"/>
              <a:t> </a:t>
            </a:r>
            <a:r>
              <a:rPr lang="ru-RU" sz="1600" b="1" dirty="0" smtClean="0"/>
              <a:t>проведены</a:t>
            </a:r>
          </a:p>
          <a:p>
            <a:r>
              <a:rPr lang="ru-RU" sz="2000" b="1" dirty="0" smtClean="0">
                <a:solidFill>
                  <a:srgbClr val="E74707"/>
                </a:solidFill>
                <a:latin typeface="Arial Black" pitchFamily="34" charset="0"/>
              </a:rPr>
              <a:t>25</a:t>
            </a:r>
            <a:r>
              <a:rPr lang="ru-RU" sz="2000" b="1" dirty="0" smtClean="0"/>
              <a:t> 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консультаций проведены</a:t>
            </a:r>
          </a:p>
          <a:p>
            <a:r>
              <a:rPr lang="ru-RU" sz="2000" b="1" dirty="0" smtClean="0">
                <a:solidFill>
                  <a:srgbClr val="E74707"/>
                </a:solidFill>
                <a:latin typeface="Arial Black" pitchFamily="34" charset="0"/>
              </a:rPr>
              <a:t>8 </a:t>
            </a:r>
            <a:r>
              <a:rPr lang="ru-RU" sz="2000" b="1" dirty="0" smtClean="0"/>
              <a:t>   </a:t>
            </a:r>
            <a:r>
              <a:rPr lang="ru-RU" sz="1600" b="1" dirty="0" smtClean="0"/>
              <a:t>стажерских </a:t>
            </a:r>
            <a:r>
              <a:rPr lang="ru-RU" sz="1600" b="1" dirty="0"/>
              <a:t>площадок для </a:t>
            </a:r>
            <a:r>
              <a:rPr lang="ru-RU" sz="1600" b="1" dirty="0" smtClean="0"/>
              <a:t>педагогов</a:t>
            </a:r>
            <a:r>
              <a:rPr lang="ru-RU" sz="1600" b="1" dirty="0"/>
              <a:t> функционируют</a:t>
            </a:r>
            <a:r>
              <a:rPr lang="ru-RU" sz="2000" b="1" dirty="0"/>
              <a:t> </a:t>
            </a:r>
            <a:endParaRPr lang="ru-RU" sz="1600" b="1" dirty="0" smtClean="0"/>
          </a:p>
          <a:p>
            <a:r>
              <a:rPr lang="ru-RU" sz="2000" b="1" dirty="0" smtClean="0">
                <a:solidFill>
                  <a:srgbClr val="E74707"/>
                </a:solidFill>
                <a:latin typeface="Arial Black" pitchFamily="34" charset="0"/>
              </a:rPr>
              <a:t>10</a:t>
            </a:r>
            <a:r>
              <a:rPr lang="ru-RU" sz="2000" b="1" dirty="0" smtClean="0"/>
              <a:t> 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индивидуальных образовательных маршрутов 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для </a:t>
            </a: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         обучающихся разработаны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61424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Создано </a:t>
            </a:r>
            <a:r>
              <a:rPr lang="ru-RU" dirty="0" smtClean="0">
                <a:solidFill>
                  <a:srgbClr val="E74707"/>
                </a:solidFill>
                <a:latin typeface="Arial Black" pitchFamily="34" charset="0"/>
              </a:rPr>
              <a:t>1 мобильное деловое пространство </a:t>
            </a:r>
            <a:endParaRPr lang="ru-RU" dirty="0">
              <a:solidFill>
                <a:srgbClr val="E74707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01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915" y="343573"/>
            <a:ext cx="2070722" cy="136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21"/>
          <p:cNvGrpSpPr/>
          <p:nvPr/>
        </p:nvGrpSpPr>
        <p:grpSpPr>
          <a:xfrm rot="21383160">
            <a:off x="6709318" y="-62307"/>
            <a:ext cx="2263745" cy="2306140"/>
            <a:chOff x="0" y="0"/>
            <a:chExt cx="2770856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3" name="Группа 23"/>
            <p:cNvGrpSpPr/>
            <p:nvPr/>
          </p:nvGrpSpPr>
          <p:grpSpPr>
            <a:xfrm>
              <a:off x="0" y="0"/>
              <a:ext cx="2770856" cy="2582503"/>
              <a:chOff x="-197592" y="280435"/>
              <a:chExt cx="2770856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2617" y="1624973"/>
                <a:ext cx="1070647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27070" y="571622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419691" y="1534021"/>
            <a:ext cx="6160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РЕЗУЛЬТАТЫ: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9568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51520" y="1347614"/>
            <a:ext cx="2781531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Качественные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83718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43758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507977" y="2085746"/>
            <a:ext cx="4648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/>
              <a:t> </a:t>
            </a:r>
            <a:r>
              <a:rPr lang="ru-RU" sz="2000" b="1" dirty="0" smtClean="0"/>
              <a:t> выбор самостоятелен, осознан</a:t>
            </a:r>
            <a:endParaRPr lang="ru-RU" sz="1600" dirty="0" smtClean="0"/>
          </a:p>
        </p:txBody>
      </p:sp>
      <p:sp>
        <p:nvSpPr>
          <p:cNvPr id="24" name="Прямоугольник 23"/>
          <p:cNvSpPr/>
          <p:nvPr/>
        </p:nvSpPr>
        <p:spPr>
          <a:xfrm>
            <a:off x="3851920" y="2463839"/>
            <a:ext cx="5625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 отказ родителей от авторитарной позиции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229010" y="2836867"/>
            <a:ext cx="6084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знания педагогов о разработке и реализации индивидуальных образовательных маршрутов  обучающихся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999273" y="3747894"/>
            <a:ext cx="7118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с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формирована профессиональная компетенция педагогов по учёту индивидуальных предрасположенностей (задатков)  и мотивации детей для обучения по программе</a:t>
            </a:r>
          </a:p>
        </p:txBody>
      </p:sp>
    </p:spTree>
    <p:extLst>
      <p:ext uri="{BB962C8B-B14F-4D97-AF65-F5344CB8AC3E}">
        <p14:creationId xmlns:p14="http://schemas.microsoft.com/office/powerpoint/2010/main" val="367601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3019"/>
            <a:ext cx="2304256" cy="1519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7020272" y="195486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703162" y="1496650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ПРОДУКТЫ ПРОЕКТА: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15566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275606"/>
            <a:ext cx="2905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ЗАДАЧА 1</a:t>
            </a:r>
          </a:p>
          <a:p>
            <a:pPr lvl="0"/>
            <a:r>
              <a:rPr lang="ru-RU" dirty="0"/>
              <a:t>Краткосрочные </a:t>
            </a:r>
            <a:r>
              <a:rPr lang="ru-RU" dirty="0" smtClean="0"/>
              <a:t>курсы, собранные </a:t>
            </a:r>
            <a:r>
              <a:rPr lang="ru-RU" dirty="0"/>
              <a:t>в программу </a:t>
            </a:r>
            <a:r>
              <a:rPr lang="ru-RU" dirty="0" smtClean="0"/>
              <a:t>РВО - 16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04048" y="206769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ЗАДАЧА 2</a:t>
            </a:r>
          </a:p>
          <a:p>
            <a:r>
              <a:rPr lang="ru-RU" dirty="0"/>
              <a:t>Методическая разработка деловой игры для </a:t>
            </a:r>
            <a:r>
              <a:rPr lang="ru-RU" dirty="0" smtClean="0"/>
              <a:t>родителей - 1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3435846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ЗАДАЧА 3</a:t>
            </a:r>
          </a:p>
          <a:p>
            <a:pPr lvl="0"/>
            <a:r>
              <a:rPr lang="ru-RU" dirty="0"/>
              <a:t>Методические рекомендации для педагогов </a:t>
            </a:r>
            <a:r>
              <a:rPr lang="ru-RU" dirty="0" err="1" smtClean="0"/>
              <a:t>допобразования</a:t>
            </a:r>
            <a:r>
              <a:rPr lang="ru-RU" dirty="0" smtClean="0"/>
              <a:t> </a:t>
            </a:r>
            <a:r>
              <a:rPr lang="ru-RU" dirty="0"/>
              <a:t>по разработке </a:t>
            </a:r>
            <a:r>
              <a:rPr lang="ru-RU" dirty="0" smtClean="0"/>
              <a:t>ИОМ для </a:t>
            </a:r>
            <a:r>
              <a:rPr lang="ru-RU" dirty="0"/>
              <a:t>разных направлений деятельности - 1 </a:t>
            </a:r>
            <a:endParaRPr lang="ru-RU" dirty="0" smtClean="0"/>
          </a:p>
          <a:p>
            <a:pPr lvl="0"/>
            <a:r>
              <a:rPr lang="ru-RU" dirty="0" smtClean="0"/>
              <a:t>ИОМ обучающихся – не менее 10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99742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227934"/>
            <a:ext cx="340519" cy="5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08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4368"/>
            <a:ext cx="1728193" cy="69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3" y="309675"/>
            <a:ext cx="1875032" cy="123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" y="3280422"/>
            <a:ext cx="1692799" cy="17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6732240" y="-92546"/>
            <a:ext cx="2471191" cy="2532526"/>
            <a:chOff x="0" y="0"/>
            <a:chExt cx="2777530" cy="2895260"/>
          </a:xfrm>
        </p:grpSpPr>
        <p:sp>
          <p:nvSpPr>
            <p:cNvPr id="23" name="TextBox 10"/>
            <p:cNvSpPr txBox="1"/>
            <p:nvPr/>
          </p:nvSpPr>
          <p:spPr>
            <a:xfrm rot="20006950">
              <a:off x="786809" y="1435395"/>
              <a:ext cx="1062355" cy="1459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8000" kern="1200">
                  <a:solidFill>
                    <a:srgbClr val="77933C"/>
                  </a:solidFill>
                  <a:effectLst/>
                  <a:latin typeface="Arial Black"/>
                  <a:ea typeface="Times New Roman"/>
                  <a:cs typeface="Times New Roman"/>
                </a:rPr>
                <a:t>П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0" y="0"/>
              <a:ext cx="2777530" cy="2582503"/>
              <a:chOff x="-197592" y="280435"/>
              <a:chExt cx="2777530" cy="2582503"/>
            </a:xfrm>
          </p:grpSpPr>
          <p:sp>
            <p:nvSpPr>
              <p:cNvPr id="25" name="TextBox 10"/>
              <p:cNvSpPr txBox="1"/>
              <p:nvPr/>
            </p:nvSpPr>
            <p:spPr>
              <a:xfrm rot="20006950">
                <a:off x="920323" y="851146"/>
                <a:ext cx="1079760" cy="142573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604A7B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П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320727" y="994455"/>
                <a:ext cx="1033495" cy="153591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FFC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О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TextBox 4"/>
              <p:cNvSpPr txBox="1"/>
              <p:nvPr/>
            </p:nvSpPr>
            <p:spPr>
              <a:xfrm rot="19873628">
                <a:off x="-111164" y="1341890"/>
                <a:ext cx="929550" cy="15210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>
                    <a:solidFill>
                      <a:srgbClr val="FF0000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Т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 rot="19873628">
                <a:off x="-197592" y="280435"/>
                <a:ext cx="1050644" cy="14720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8000" kern="1200" dirty="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Д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 rot="19873628">
                <a:off x="1509290" y="1756595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>
                    <a:solidFill>
                      <a:srgbClr val="558ED5"/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 rot="19873628">
                <a:off x="967411" y="568116"/>
                <a:ext cx="1070648" cy="91894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800" kern="120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 Black"/>
                    <a:ea typeface="Times New Roman"/>
                    <a:cs typeface="Times New Roman"/>
                  </a:rPr>
                  <a:t>42</a:t>
                </a:r>
                <a:endParaRPr lang="ru-RU" sz="1200" dirty="0">
                  <a:solidFill>
                    <a:schemeClr val="bg1">
                      <a:lumMod val="95000"/>
                    </a:schemeClr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 rot="19601471">
            <a:off x="1703162" y="1496650"/>
            <a:ext cx="5973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74707"/>
                </a:solidFill>
                <a:latin typeface="Arial Black" pitchFamily="34" charset="0"/>
                <a:cs typeface="Arial" panose="020B0604020202020204" pitchFamily="34" charset="0"/>
              </a:rPr>
              <a:t>КОМАНДА ПРОЕКТА:</a:t>
            </a:r>
          </a:p>
          <a:p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5218">
            <a:off x="2083094" y="3180912"/>
            <a:ext cx="340519" cy="46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144" y="1155514"/>
            <a:ext cx="374441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Управление</a:t>
            </a:r>
          </a:p>
          <a:p>
            <a:pPr lvl="0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Заказчик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– Давыдова И. В.</a:t>
            </a:r>
          </a:p>
          <a:p>
            <a:pPr lvl="0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Куратор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Семенкова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Т. Н.</a:t>
            </a:r>
          </a:p>
          <a:p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Научный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консультант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Семенкова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Т. Н.</a:t>
            </a:r>
          </a:p>
          <a:p>
            <a:pPr lvl="0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Руководитель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Вагайцева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Е. С.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2215" y="1884287"/>
            <a:ext cx="38033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Рабочая группа</a:t>
            </a:r>
          </a:p>
          <a:p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Администратор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проекта</a:t>
            </a:r>
          </a:p>
          <a:p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Ответственные за выполнение задач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проекта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Оператор проекта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Технический специалист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Медиа-дизайнер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483" y="3604665"/>
            <a:ext cx="4286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Исполнители работ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15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педагогов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дополнительного образования  </a:t>
            </a:r>
          </a:p>
          <a:p>
            <a:pPr lvl="0"/>
            <a:r>
              <a:rPr lang="ru-RU" sz="2000" b="1" dirty="0" smtClean="0">
                <a:solidFill>
                  <a:srgbClr val="FFFF00"/>
                </a:solidFill>
              </a:rPr>
              <a:t>6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направленностей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7" y="1884287"/>
            <a:ext cx="170259" cy="2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32" y="3269245"/>
            <a:ext cx="170259" cy="2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32" y="3066361"/>
            <a:ext cx="170258" cy="29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53574" y="3481029"/>
            <a:ext cx="1402393" cy="1389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70" y="144455"/>
            <a:ext cx="1412023" cy="45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574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</TotalTime>
  <Words>1010</Words>
  <Application>Microsoft Office PowerPoint</Application>
  <PresentationFormat>Экран (16:9)</PresentationFormat>
  <Paragraphs>298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cdo-metod-2</cp:lastModifiedBy>
  <cp:revision>64</cp:revision>
  <dcterms:created xsi:type="dcterms:W3CDTF">2022-11-24T12:25:24Z</dcterms:created>
  <dcterms:modified xsi:type="dcterms:W3CDTF">2022-12-01T12:34:22Z</dcterms:modified>
</cp:coreProperties>
</file>